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322" r:id="rId4"/>
    <p:sldId id="323" r:id="rId5"/>
    <p:sldId id="306" r:id="rId6"/>
    <p:sldId id="318" r:id="rId7"/>
    <p:sldId id="324" r:id="rId8"/>
    <p:sldId id="328" r:id="rId9"/>
    <p:sldId id="325" r:id="rId10"/>
    <p:sldId id="329" r:id="rId11"/>
    <p:sldId id="316" r:id="rId12"/>
    <p:sldId id="317" r:id="rId13"/>
  </p:sldIdLst>
  <p:sldSz cx="15792450" cy="10458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B2030"/>
    <a:srgbClr val="0A1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8" autoAdjust="0"/>
    <p:restoredTop sz="94660"/>
  </p:normalViewPr>
  <p:slideViewPr>
    <p:cSldViewPr snapToGrid="0">
      <p:cViewPr varScale="1">
        <p:scale>
          <a:sx n="47" d="100"/>
          <a:sy n="47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4434" y="1711604"/>
            <a:ext cx="13423583" cy="3641090"/>
          </a:xfrm>
        </p:spPr>
        <p:txBody>
          <a:bodyPr anchor="b"/>
          <a:lstStyle>
            <a:lvl1pPr algn="ctr">
              <a:defRPr sz="9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4056" y="5493108"/>
            <a:ext cx="11844338" cy="2525037"/>
          </a:xfrm>
        </p:spPr>
        <p:txBody>
          <a:bodyPr/>
          <a:lstStyle>
            <a:lvl1pPr marL="0" indent="0" algn="ctr">
              <a:buNone/>
              <a:defRPr sz="3660"/>
            </a:lvl1pPr>
            <a:lvl2pPr marL="697230" indent="0" algn="ctr">
              <a:buNone/>
              <a:defRPr sz="3050"/>
            </a:lvl2pPr>
            <a:lvl3pPr marL="1394460" indent="0" algn="ctr">
              <a:buNone/>
              <a:defRPr sz="2745"/>
            </a:lvl3pPr>
            <a:lvl4pPr marL="2091690" indent="0" algn="ctr">
              <a:buNone/>
              <a:defRPr sz="2440"/>
            </a:lvl4pPr>
            <a:lvl5pPr marL="2788920" indent="0" algn="ctr">
              <a:buNone/>
              <a:defRPr sz="2440"/>
            </a:lvl5pPr>
            <a:lvl6pPr marL="3486150" indent="0" algn="ctr">
              <a:buNone/>
              <a:defRPr sz="2440"/>
            </a:lvl6pPr>
            <a:lvl7pPr marL="4183380" indent="0" algn="ctr">
              <a:buNone/>
              <a:defRPr sz="2440"/>
            </a:lvl7pPr>
            <a:lvl8pPr marL="4880610" indent="0" algn="ctr">
              <a:buNone/>
              <a:defRPr sz="2440"/>
            </a:lvl8pPr>
            <a:lvl9pPr marL="5577840" indent="0" algn="ctr">
              <a:buNone/>
              <a:defRPr sz="244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2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1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01473" y="556816"/>
            <a:ext cx="3405247" cy="88630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732" y="556816"/>
            <a:ext cx="10018335" cy="88630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2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7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507" y="2607353"/>
            <a:ext cx="13620988" cy="4350424"/>
          </a:xfrm>
        </p:spPr>
        <p:txBody>
          <a:bodyPr anchor="b"/>
          <a:lstStyle>
            <a:lvl1pPr>
              <a:defRPr sz="9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507" y="6998933"/>
            <a:ext cx="13620988" cy="2287785"/>
          </a:xfrm>
        </p:spPr>
        <p:txBody>
          <a:bodyPr/>
          <a:lstStyle>
            <a:lvl1pPr marL="0" indent="0">
              <a:buNone/>
              <a:defRPr sz="3660">
                <a:solidFill>
                  <a:schemeClr val="tx1"/>
                </a:solidFill>
              </a:defRPr>
            </a:lvl1pPr>
            <a:lvl2pPr marL="697230" indent="0">
              <a:buNone/>
              <a:defRPr sz="3050">
                <a:solidFill>
                  <a:schemeClr val="tx1">
                    <a:tint val="75000"/>
                  </a:schemeClr>
                </a:solidFill>
              </a:defRPr>
            </a:lvl2pPr>
            <a:lvl3pPr marL="1394460" indent="0">
              <a:buNone/>
              <a:defRPr sz="2745">
                <a:solidFill>
                  <a:schemeClr val="tx1">
                    <a:tint val="75000"/>
                  </a:schemeClr>
                </a:solidFill>
              </a:defRPr>
            </a:lvl3pPr>
            <a:lvl4pPr marL="209169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4pPr>
            <a:lvl5pPr marL="278892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5pPr>
            <a:lvl6pPr marL="348615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6pPr>
            <a:lvl7pPr marL="418338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7pPr>
            <a:lvl8pPr marL="488061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8pPr>
            <a:lvl9pPr marL="557784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4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731" y="2784078"/>
            <a:ext cx="6711791" cy="66357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4928" y="2784078"/>
            <a:ext cx="6711791" cy="66357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8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788" y="556818"/>
            <a:ext cx="13620988" cy="202148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789" y="2563773"/>
            <a:ext cx="6680946" cy="1256466"/>
          </a:xfrm>
        </p:spPr>
        <p:txBody>
          <a:bodyPr anchor="b"/>
          <a:lstStyle>
            <a:lvl1pPr marL="0" indent="0">
              <a:buNone/>
              <a:defRPr sz="3660" b="1"/>
            </a:lvl1pPr>
            <a:lvl2pPr marL="697230" indent="0">
              <a:buNone/>
              <a:defRPr sz="3050" b="1"/>
            </a:lvl2pPr>
            <a:lvl3pPr marL="1394460" indent="0">
              <a:buNone/>
              <a:defRPr sz="2745" b="1"/>
            </a:lvl3pPr>
            <a:lvl4pPr marL="2091690" indent="0">
              <a:buNone/>
              <a:defRPr sz="2440" b="1"/>
            </a:lvl4pPr>
            <a:lvl5pPr marL="2788920" indent="0">
              <a:buNone/>
              <a:defRPr sz="2440" b="1"/>
            </a:lvl5pPr>
            <a:lvl6pPr marL="3486150" indent="0">
              <a:buNone/>
              <a:defRPr sz="2440" b="1"/>
            </a:lvl6pPr>
            <a:lvl7pPr marL="4183380" indent="0">
              <a:buNone/>
              <a:defRPr sz="2440" b="1"/>
            </a:lvl7pPr>
            <a:lvl8pPr marL="4880610" indent="0">
              <a:buNone/>
              <a:defRPr sz="2440" b="1"/>
            </a:lvl8pPr>
            <a:lvl9pPr marL="5577840" indent="0">
              <a:buNone/>
              <a:defRPr sz="24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789" y="3820239"/>
            <a:ext cx="6680946" cy="56189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94929" y="2563773"/>
            <a:ext cx="6713848" cy="1256466"/>
          </a:xfrm>
        </p:spPr>
        <p:txBody>
          <a:bodyPr anchor="b"/>
          <a:lstStyle>
            <a:lvl1pPr marL="0" indent="0">
              <a:buNone/>
              <a:defRPr sz="3660" b="1"/>
            </a:lvl1pPr>
            <a:lvl2pPr marL="697230" indent="0">
              <a:buNone/>
              <a:defRPr sz="3050" b="1"/>
            </a:lvl2pPr>
            <a:lvl3pPr marL="1394460" indent="0">
              <a:buNone/>
              <a:defRPr sz="2745" b="1"/>
            </a:lvl3pPr>
            <a:lvl4pPr marL="2091690" indent="0">
              <a:buNone/>
              <a:defRPr sz="2440" b="1"/>
            </a:lvl4pPr>
            <a:lvl5pPr marL="2788920" indent="0">
              <a:buNone/>
              <a:defRPr sz="2440" b="1"/>
            </a:lvl5pPr>
            <a:lvl6pPr marL="3486150" indent="0">
              <a:buNone/>
              <a:defRPr sz="2440" b="1"/>
            </a:lvl6pPr>
            <a:lvl7pPr marL="4183380" indent="0">
              <a:buNone/>
              <a:defRPr sz="2440" b="1"/>
            </a:lvl7pPr>
            <a:lvl8pPr marL="4880610" indent="0">
              <a:buNone/>
              <a:defRPr sz="2440" b="1"/>
            </a:lvl8pPr>
            <a:lvl9pPr marL="5577840" indent="0">
              <a:buNone/>
              <a:defRPr sz="24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94929" y="3820239"/>
            <a:ext cx="6713848" cy="56189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4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788" y="697230"/>
            <a:ext cx="5093476" cy="2440305"/>
          </a:xfrm>
        </p:spPr>
        <p:txBody>
          <a:bodyPr anchor="b"/>
          <a:lstStyle>
            <a:lvl1pPr>
              <a:defRPr sz="48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3848" y="1505825"/>
            <a:ext cx="7994928" cy="7432278"/>
          </a:xfrm>
        </p:spPr>
        <p:txBody>
          <a:bodyPr/>
          <a:lstStyle>
            <a:lvl1pPr>
              <a:defRPr sz="4880"/>
            </a:lvl1pPr>
            <a:lvl2pPr>
              <a:defRPr sz="4270"/>
            </a:lvl2pPr>
            <a:lvl3pPr>
              <a:defRPr sz="3660"/>
            </a:lvl3pPr>
            <a:lvl4pPr>
              <a:defRPr sz="3050"/>
            </a:lvl4pPr>
            <a:lvl5pPr>
              <a:defRPr sz="3050"/>
            </a:lvl5pPr>
            <a:lvl6pPr>
              <a:defRPr sz="3050"/>
            </a:lvl6pPr>
            <a:lvl7pPr>
              <a:defRPr sz="3050"/>
            </a:lvl7pPr>
            <a:lvl8pPr>
              <a:defRPr sz="3050"/>
            </a:lvl8pPr>
            <a:lvl9pPr>
              <a:defRPr sz="3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88" y="3137535"/>
            <a:ext cx="5093476" cy="5812672"/>
          </a:xfrm>
        </p:spPr>
        <p:txBody>
          <a:bodyPr/>
          <a:lstStyle>
            <a:lvl1pPr marL="0" indent="0">
              <a:buNone/>
              <a:defRPr sz="2440"/>
            </a:lvl1pPr>
            <a:lvl2pPr marL="697230" indent="0">
              <a:buNone/>
              <a:defRPr sz="2135"/>
            </a:lvl2pPr>
            <a:lvl3pPr marL="1394460" indent="0">
              <a:buNone/>
              <a:defRPr sz="1830"/>
            </a:lvl3pPr>
            <a:lvl4pPr marL="2091690" indent="0">
              <a:buNone/>
              <a:defRPr sz="1525"/>
            </a:lvl4pPr>
            <a:lvl5pPr marL="2788920" indent="0">
              <a:buNone/>
              <a:defRPr sz="1525"/>
            </a:lvl5pPr>
            <a:lvl6pPr marL="3486150" indent="0">
              <a:buNone/>
              <a:defRPr sz="1525"/>
            </a:lvl6pPr>
            <a:lvl7pPr marL="4183380" indent="0">
              <a:buNone/>
              <a:defRPr sz="1525"/>
            </a:lvl7pPr>
            <a:lvl8pPr marL="4880610" indent="0">
              <a:buNone/>
              <a:defRPr sz="1525"/>
            </a:lvl8pPr>
            <a:lvl9pPr marL="5577840" indent="0">
              <a:buNone/>
              <a:defRPr sz="152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788" y="697230"/>
            <a:ext cx="5093476" cy="2440305"/>
          </a:xfrm>
        </p:spPr>
        <p:txBody>
          <a:bodyPr anchor="b"/>
          <a:lstStyle>
            <a:lvl1pPr>
              <a:defRPr sz="48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3848" y="1505825"/>
            <a:ext cx="7994928" cy="7432278"/>
          </a:xfrm>
        </p:spPr>
        <p:txBody>
          <a:bodyPr anchor="t"/>
          <a:lstStyle>
            <a:lvl1pPr marL="0" indent="0">
              <a:buNone/>
              <a:defRPr sz="4880"/>
            </a:lvl1pPr>
            <a:lvl2pPr marL="697230" indent="0">
              <a:buNone/>
              <a:defRPr sz="4270"/>
            </a:lvl2pPr>
            <a:lvl3pPr marL="1394460" indent="0">
              <a:buNone/>
              <a:defRPr sz="3660"/>
            </a:lvl3pPr>
            <a:lvl4pPr marL="2091690" indent="0">
              <a:buNone/>
              <a:defRPr sz="3050"/>
            </a:lvl4pPr>
            <a:lvl5pPr marL="2788920" indent="0">
              <a:buNone/>
              <a:defRPr sz="3050"/>
            </a:lvl5pPr>
            <a:lvl6pPr marL="3486150" indent="0">
              <a:buNone/>
              <a:defRPr sz="3050"/>
            </a:lvl6pPr>
            <a:lvl7pPr marL="4183380" indent="0">
              <a:buNone/>
              <a:defRPr sz="3050"/>
            </a:lvl7pPr>
            <a:lvl8pPr marL="4880610" indent="0">
              <a:buNone/>
              <a:defRPr sz="3050"/>
            </a:lvl8pPr>
            <a:lvl9pPr marL="5577840" indent="0">
              <a:buNone/>
              <a:defRPr sz="305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88" y="3137535"/>
            <a:ext cx="5093476" cy="5812672"/>
          </a:xfrm>
        </p:spPr>
        <p:txBody>
          <a:bodyPr/>
          <a:lstStyle>
            <a:lvl1pPr marL="0" indent="0">
              <a:buNone/>
              <a:defRPr sz="2440"/>
            </a:lvl1pPr>
            <a:lvl2pPr marL="697230" indent="0">
              <a:buNone/>
              <a:defRPr sz="2135"/>
            </a:lvl2pPr>
            <a:lvl3pPr marL="1394460" indent="0">
              <a:buNone/>
              <a:defRPr sz="1830"/>
            </a:lvl3pPr>
            <a:lvl4pPr marL="2091690" indent="0">
              <a:buNone/>
              <a:defRPr sz="1525"/>
            </a:lvl4pPr>
            <a:lvl5pPr marL="2788920" indent="0">
              <a:buNone/>
              <a:defRPr sz="1525"/>
            </a:lvl5pPr>
            <a:lvl6pPr marL="3486150" indent="0">
              <a:buNone/>
              <a:defRPr sz="1525"/>
            </a:lvl6pPr>
            <a:lvl7pPr marL="4183380" indent="0">
              <a:buNone/>
              <a:defRPr sz="1525"/>
            </a:lvl7pPr>
            <a:lvl8pPr marL="4880610" indent="0">
              <a:buNone/>
              <a:defRPr sz="1525"/>
            </a:lvl8pPr>
            <a:lvl9pPr marL="5577840" indent="0">
              <a:buNone/>
              <a:defRPr sz="152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8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5731" y="556818"/>
            <a:ext cx="13620988" cy="202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731" y="2784078"/>
            <a:ext cx="13620988" cy="663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5731" y="9693436"/>
            <a:ext cx="3553301" cy="556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C60D3-73C8-4EC4-8EEE-DCAF489814B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31249" y="9693436"/>
            <a:ext cx="5329952" cy="556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3418" y="9693436"/>
            <a:ext cx="3553301" cy="556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2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94460" rtl="0" eaLnBrk="1" latinLnBrk="0" hangingPunct="1">
        <a:lnSpc>
          <a:spcPct val="90000"/>
        </a:lnSpc>
        <a:spcBef>
          <a:spcPct val="0"/>
        </a:spcBef>
        <a:buNone/>
        <a:defRPr sz="67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615" indent="-348615" algn="l" defTabSz="1394460" rtl="0" eaLnBrk="1" latinLnBrk="0" hangingPunct="1">
        <a:lnSpc>
          <a:spcPct val="90000"/>
        </a:lnSpc>
        <a:spcBef>
          <a:spcPts val="1525"/>
        </a:spcBef>
        <a:buFont typeface="Arial" panose="020B0604020202020204" pitchFamily="34" charset="0"/>
        <a:buChar char="•"/>
        <a:defRPr sz="4270" kern="1200">
          <a:solidFill>
            <a:schemeClr val="tx1"/>
          </a:solidFill>
          <a:latin typeface="+mn-lt"/>
          <a:ea typeface="+mn-ea"/>
          <a:cs typeface="+mn-cs"/>
        </a:defRPr>
      </a:lvl1pPr>
      <a:lvl2pPr marL="104584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2pPr>
      <a:lvl3pPr marL="174307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3050" kern="1200">
          <a:solidFill>
            <a:schemeClr val="tx1"/>
          </a:solidFill>
          <a:latin typeface="+mn-lt"/>
          <a:ea typeface="+mn-ea"/>
          <a:cs typeface="+mn-cs"/>
        </a:defRPr>
      </a:lvl3pPr>
      <a:lvl4pPr marL="244030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4pPr>
      <a:lvl5pPr marL="313753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5pPr>
      <a:lvl6pPr marL="383476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6pPr>
      <a:lvl7pPr marL="453199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7pPr>
      <a:lvl8pPr marL="522922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8pPr>
      <a:lvl9pPr marL="592645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1pPr>
      <a:lvl2pPr marL="69723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2pPr>
      <a:lvl3pPr marL="139446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3pPr>
      <a:lvl4pPr marL="209169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4pPr>
      <a:lvl5pPr marL="278892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5pPr>
      <a:lvl6pPr marL="348615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6pPr>
      <a:lvl7pPr marL="418338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7pPr>
      <a:lvl8pPr marL="488061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8pPr>
      <a:lvl9pPr marL="557784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3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202634" y="2492709"/>
            <a:ext cx="6940085" cy="5879131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sz="3212"/>
          </a:p>
        </p:txBody>
      </p:sp>
      <p:sp useBgFill="1">
        <p:nvSpPr>
          <p:cNvPr id="10" name="TextBox 9"/>
          <p:cNvSpPr txBox="1"/>
          <p:nvPr/>
        </p:nvSpPr>
        <p:spPr>
          <a:xfrm>
            <a:off x="6130244" y="4023257"/>
            <a:ext cx="2144785" cy="28430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7875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17875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029" y="3764883"/>
            <a:ext cx="4935910" cy="168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181" b="1" dirty="0">
                <a:solidFill>
                  <a:schemeClr val="bg1"/>
                </a:solidFill>
                <a:latin typeface="Poiret One" panose="02000000000000000000" pitchFamily="2" charset="0"/>
                <a:cs typeface="Courier New" panose="02070309020205020404" pitchFamily="49" charset="0"/>
              </a:rPr>
              <a:t>ИС «Параграф»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8429" y="6222505"/>
            <a:ext cx="5300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Poiret One" panose="02000000000000000000" pitchFamily="2" charset="0"/>
                <a:cs typeface="Courier New" panose="02070309020205020404" pitchFamily="49" charset="0"/>
              </a:rPr>
              <a:t>Движение обучающихся</a:t>
            </a:r>
            <a:endParaRPr lang="ru-RU" sz="5400" b="1" dirty="0">
              <a:solidFill>
                <a:schemeClr val="bg1"/>
              </a:solidFill>
              <a:latin typeface="Poiret One" panose="02000000000000000000" pitchFamily="2" charset="0"/>
              <a:cs typeface="Courier New" panose="02070309020205020404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-247" r="45367" b="247"/>
          <a:stretch/>
        </p:blipFill>
        <p:spPr>
          <a:xfrm>
            <a:off x="-1" y="-33804"/>
            <a:ext cx="5621775" cy="104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597188"/>
            <a:chOff x="0" y="787599"/>
            <a:chExt cx="15792450" cy="35971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494460" y="1266611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49179" y="3042295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14" y="479012"/>
            <a:ext cx="7615846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Личное дело ученика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360" y="3624184"/>
            <a:ext cx="8981440" cy="149614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Для формирования электронного личного дела ученика используется режим экспорта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 flipH="1">
            <a:off x="1358060" y="5463636"/>
            <a:ext cx="794392" cy="3395884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894" y="3986693"/>
            <a:ext cx="5734850" cy="22672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451" y="6134198"/>
            <a:ext cx="4601217" cy="31341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8966191" y="7219010"/>
            <a:ext cx="6225480" cy="2422692"/>
          </a:xfrm>
          <a:prstGeom prst="wedgeRoundRectCallout">
            <a:avLst>
              <a:gd name="adj1" fmla="val -88725"/>
              <a:gd name="adj2" fmla="val 28951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Для обмена данными между различными базами и информационными системами рекомендуется использовать электронное личное дело в виде </a:t>
            </a:r>
            <a:r>
              <a:rPr lang="en-US" sz="2400" b="1" dirty="0">
                <a:solidFill>
                  <a:srgbClr val="002060"/>
                </a:solidFill>
              </a:rPr>
              <a:t>XML</a:t>
            </a:r>
            <a:r>
              <a:rPr lang="ru-RU" sz="2400" b="1" dirty="0">
                <a:solidFill>
                  <a:srgbClr val="002060"/>
                </a:solidFill>
              </a:rPr>
              <a:t>-файла</a:t>
            </a:r>
          </a:p>
          <a:p>
            <a:pPr algn="ctr"/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278438" y="5120326"/>
            <a:ext cx="6601402" cy="785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Рекомендуется выделить все поля</a:t>
            </a:r>
          </a:p>
        </p:txBody>
      </p:sp>
    </p:spTree>
    <p:extLst>
      <p:ext uri="{BB962C8B-B14F-4D97-AF65-F5344CB8AC3E}">
        <p14:creationId xmlns:p14="http://schemas.microsoft.com/office/powerpoint/2010/main" val="35641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5741"/>
          <a:stretch/>
        </p:blipFill>
        <p:spPr>
          <a:xfrm>
            <a:off x="0" y="66841"/>
            <a:ext cx="15792450" cy="32462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701021" y="351575"/>
            <a:ext cx="2907284" cy="290858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 sz="3212">
              <a:ln>
                <a:solidFill>
                  <a:srgbClr val="0B2030"/>
                </a:solidFill>
              </a:ln>
              <a:solidFill>
                <a:srgbClr val="0B203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55740" y="2127259"/>
            <a:ext cx="1342492" cy="1342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12">
              <a:solidFill>
                <a:srgbClr val="0B203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487" y="557975"/>
            <a:ext cx="10293223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надомное обучение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"/>
          <a:stretch/>
        </p:blipFill>
        <p:spPr bwMode="auto">
          <a:xfrm>
            <a:off x="795649" y="4159891"/>
            <a:ext cx="7535804" cy="2571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8"/>
          <a:stretch/>
        </p:blipFill>
        <p:spPr bwMode="auto">
          <a:xfrm>
            <a:off x="9148203" y="5241185"/>
            <a:ext cx="5748897" cy="1748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69813" y="3492439"/>
            <a:ext cx="6607286" cy="5866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1. Индивидуальный учебный план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11958" y="4038332"/>
            <a:ext cx="5559431" cy="10809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2. Привязка к учебному плану </a:t>
            </a:r>
            <a:r>
              <a:rPr lang="ru-RU" sz="3212" u="sng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одного </a:t>
            </a:r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учащегося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00" y="7235388"/>
            <a:ext cx="5995431" cy="25638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3. В карточке обучающегося: </a:t>
            </a:r>
          </a:p>
          <a:p>
            <a:pPr marL="962343" lvl="1" indent="-370132">
              <a:buFont typeface="Wingdings" panose="05000000000000000000" pitchFamily="2" charset="2"/>
              <a:buChar char="§"/>
            </a:pPr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Форма получения образования – в ОООД</a:t>
            </a:r>
          </a:p>
          <a:p>
            <a:pPr marL="962343" lvl="1" indent="-370132">
              <a:buFont typeface="Wingdings" panose="05000000000000000000" pitchFamily="2" charset="2"/>
              <a:buChar char="§"/>
            </a:pPr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Форма обучения – очная;</a:t>
            </a:r>
          </a:p>
          <a:p>
            <a:pPr marL="962343" lvl="1" indent="-370132">
              <a:buFont typeface="Wingdings" panose="05000000000000000000" pitchFamily="2" charset="2"/>
              <a:buChar char="§"/>
            </a:pPr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Надомное обучение - 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03184" y="7414761"/>
            <a:ext cx="3003515" cy="25638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Обучающийся продолжает числиться</a:t>
            </a:r>
            <a:b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учебном коллективе!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931" y="7256462"/>
            <a:ext cx="6091435" cy="27221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298841" y="7491910"/>
            <a:ext cx="5893160" cy="42019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98840" y="9166751"/>
            <a:ext cx="5925103" cy="21854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5741"/>
          <a:stretch/>
        </p:blipFill>
        <p:spPr>
          <a:xfrm>
            <a:off x="0" y="-5701"/>
            <a:ext cx="15792450" cy="32462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701021" y="499964"/>
            <a:ext cx="2907284" cy="290858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 sz="3212">
              <a:ln>
                <a:solidFill>
                  <a:srgbClr val="0B2030"/>
                </a:solidFill>
              </a:ln>
              <a:solidFill>
                <a:srgbClr val="0B203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55740" y="2275648"/>
            <a:ext cx="1342492" cy="1342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12">
              <a:solidFill>
                <a:srgbClr val="0B203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653" y="606386"/>
            <a:ext cx="10293223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семейное обучение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7094" y="3392465"/>
            <a:ext cx="7514986" cy="20695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1. </a:t>
            </a:r>
            <a:r>
              <a:rPr lang="ru-RU" sz="3212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Особый учебный коллектив </a:t>
            </a:r>
            <a:br>
              <a:rPr lang="ru-RU" sz="3212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3212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«Класс </a:t>
            </a:r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экстернат» → </a:t>
            </a:r>
            <a:b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3212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Прием</a:t>
            </a:r>
            <a:r>
              <a:rPr lang="en-US" sz="3212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/</a:t>
            </a:r>
            <a:r>
              <a:rPr lang="ru-RU" sz="3212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перевод </a:t>
            </a:r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 семейное обучение</a:t>
            </a:r>
            <a:b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или прием из </a:t>
            </a:r>
            <a:r>
              <a:rPr lang="ru-RU" sz="3212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выбывших</a:t>
            </a:r>
            <a:endParaRPr lang="ru-RU" sz="3212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28" y="5468152"/>
            <a:ext cx="6238672" cy="2467829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394430" y="5479094"/>
            <a:ext cx="1850670" cy="502605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sz="3212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19" y="8087922"/>
            <a:ext cx="6264289" cy="1883592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2947670" y="8104501"/>
            <a:ext cx="2170430" cy="538893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sz="3212"/>
          </a:p>
        </p:txBody>
      </p:sp>
      <p:sp>
        <p:nvSpPr>
          <p:cNvPr id="26" name="TextBox 25"/>
          <p:cNvSpPr txBox="1"/>
          <p:nvPr/>
        </p:nvSpPr>
        <p:spPr>
          <a:xfrm>
            <a:off x="8110336" y="3714892"/>
            <a:ext cx="7269257" cy="25638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2. В карточке обучающегося: </a:t>
            </a:r>
          </a:p>
          <a:p>
            <a:pPr marL="962343" lvl="1" indent="-370132">
              <a:buFont typeface="Wingdings" panose="05000000000000000000" pitchFamily="2" charset="2"/>
              <a:buChar char="§"/>
            </a:pPr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Форма получения образования – </a:t>
            </a:r>
            <a:r>
              <a:rPr lang="ru-RU" sz="3212" b="1" u="sng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вне ОООД</a:t>
            </a:r>
          </a:p>
          <a:p>
            <a:pPr marL="962343" lvl="1" indent="-370132">
              <a:buFont typeface="Wingdings" panose="05000000000000000000" pitchFamily="2" charset="2"/>
              <a:buChar char="§"/>
            </a:pPr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Форма обучения – </a:t>
            </a:r>
            <a:r>
              <a:rPr lang="ru-RU" sz="3212" b="1" u="sng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семейное </a:t>
            </a:r>
            <a:r>
              <a:rPr lang="ru-RU" sz="3212" b="1" u="sng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образование/самообразование</a:t>
            </a:r>
            <a:r>
              <a:rPr lang="ru-RU" sz="3212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061" y="6512673"/>
            <a:ext cx="7131278" cy="1357164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8151333" y="6907917"/>
            <a:ext cx="6938733" cy="43011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sz="3212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5061" y="8087922"/>
            <a:ext cx="7180630" cy="1258461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8090308" y="8409842"/>
            <a:ext cx="7110136" cy="491294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sz="3212"/>
          </a:p>
        </p:txBody>
      </p:sp>
      <p:sp>
        <p:nvSpPr>
          <p:cNvPr id="29" name="TextBox 28"/>
          <p:cNvSpPr txBox="1"/>
          <p:nvPr/>
        </p:nvSpPr>
        <p:spPr>
          <a:xfrm>
            <a:off x="8473439" y="9367493"/>
            <a:ext cx="6232451" cy="10809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12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Не учитываются </a:t>
            </a:r>
            <a:r>
              <a:rPr lang="ru-RU" sz="3212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ru-RU" sz="3212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3212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</a:t>
            </a:r>
            <a:r>
              <a:rPr lang="ru-RU" sz="3212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общем контингенте!</a:t>
            </a:r>
          </a:p>
        </p:txBody>
      </p:sp>
    </p:spTree>
    <p:extLst>
      <p:ext uri="{BB962C8B-B14F-4D97-AF65-F5344CB8AC3E}">
        <p14:creationId xmlns:p14="http://schemas.microsoft.com/office/powerpoint/2010/main" val="8734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5741"/>
          <a:stretch/>
        </p:blipFill>
        <p:spPr>
          <a:xfrm>
            <a:off x="0" y="0"/>
            <a:ext cx="15792450" cy="32462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744230" y="565253"/>
            <a:ext cx="2907284" cy="290858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 sz="3212">
              <a:ln>
                <a:solidFill>
                  <a:srgbClr val="0B2030"/>
                </a:solidFill>
              </a:ln>
              <a:solidFill>
                <a:srgbClr val="0B203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98949" y="2340937"/>
            <a:ext cx="1342492" cy="1342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12">
              <a:solidFill>
                <a:srgbClr val="0B203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778" y="582468"/>
            <a:ext cx="10293223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учебная деятельность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57676" y="5822475"/>
            <a:ext cx="5335737" cy="1141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109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Структура образовательной </a:t>
            </a:r>
            <a:r>
              <a:rPr lang="ru-RU" sz="3109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организации</a:t>
            </a:r>
            <a:endParaRPr lang="ru-RU" sz="3109" b="1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616738" y="6991571"/>
            <a:ext cx="4364857" cy="564482"/>
          </a:xfrm>
          <a:prstGeom prst="rect">
            <a:avLst/>
          </a:prstGeom>
        </p:spPr>
        <p:txBody>
          <a:bodyPr vert="horz" lIns="118443" tIns="59222" rIns="118443" bIns="5922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109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Уровень образования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868978" y="7669380"/>
            <a:ext cx="3161786" cy="564482"/>
          </a:xfrm>
          <a:prstGeom prst="rect">
            <a:avLst/>
          </a:prstGeom>
        </p:spPr>
        <p:txBody>
          <a:bodyPr vert="horz" lIns="118443" tIns="59222" rIns="118443" bIns="5922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109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Этап обучения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2071455" y="8417090"/>
            <a:ext cx="3848506" cy="564482"/>
          </a:xfrm>
          <a:prstGeom prst="rect">
            <a:avLst/>
          </a:prstGeom>
        </p:spPr>
        <p:txBody>
          <a:bodyPr vert="horz" lIns="118443" tIns="59222" rIns="118443" bIns="5922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109" u="sng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Учебный коллектив</a:t>
            </a:r>
          </a:p>
        </p:txBody>
      </p:sp>
      <p:cxnSp>
        <p:nvCxnSpPr>
          <p:cNvPr id="5" name="Соединительная линия уступом 4"/>
          <p:cNvCxnSpPr>
            <a:stCxn id="9" idx="1"/>
          </p:cNvCxnSpPr>
          <p:nvPr/>
        </p:nvCxnSpPr>
        <p:spPr>
          <a:xfrm rot="10800000" flipH="1" flipV="1">
            <a:off x="857676" y="6393247"/>
            <a:ext cx="778656" cy="1007511"/>
          </a:xfrm>
          <a:prstGeom prst="bentConnector4">
            <a:avLst>
              <a:gd name="adj1" fmla="val -29358"/>
              <a:gd name="adj2" fmla="val 78326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>
            <a:endCxn id="16" idx="1"/>
          </p:cNvCxnSpPr>
          <p:nvPr/>
        </p:nvCxnSpPr>
        <p:spPr>
          <a:xfrm rot="16200000" flipH="1">
            <a:off x="1474784" y="7557427"/>
            <a:ext cx="536148" cy="25224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1741190" y="8167133"/>
            <a:ext cx="507813" cy="25223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8805336" y="6219242"/>
            <a:ext cx="6846178" cy="2524370"/>
            <a:chOff x="8946272" y="6951798"/>
            <a:chExt cx="6846178" cy="2524370"/>
          </a:xfrm>
        </p:grpSpPr>
        <p:sp>
          <p:nvSpPr>
            <p:cNvPr id="29" name="Объект 2"/>
            <p:cNvSpPr txBox="1">
              <a:spLocks/>
            </p:cNvSpPr>
            <p:nvPr/>
          </p:nvSpPr>
          <p:spPr>
            <a:xfrm>
              <a:off x="8946272" y="6951798"/>
              <a:ext cx="5266934" cy="564482"/>
            </a:xfrm>
            <a:prstGeom prst="rect">
              <a:avLst/>
            </a:prstGeom>
          </p:spPr>
          <p:txBody>
            <a:bodyPr vert="horz" lIns="118443" tIns="59222" rIns="118443" bIns="59222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3109" dirty="0">
                  <a:solidFill>
                    <a:srgbClr val="0B203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Образовательная программа</a:t>
              </a:r>
            </a:p>
          </p:txBody>
        </p:sp>
        <p:sp>
          <p:nvSpPr>
            <p:cNvPr id="30" name="Объект 2"/>
            <p:cNvSpPr txBox="1">
              <a:spLocks/>
            </p:cNvSpPr>
            <p:nvPr/>
          </p:nvSpPr>
          <p:spPr>
            <a:xfrm>
              <a:off x="9631378" y="7568833"/>
              <a:ext cx="4364857" cy="564482"/>
            </a:xfrm>
            <a:prstGeom prst="rect">
              <a:avLst/>
            </a:prstGeom>
          </p:spPr>
          <p:txBody>
            <a:bodyPr vert="horz" lIns="118443" tIns="59222" rIns="118443" bIns="59222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3109" dirty="0">
                  <a:solidFill>
                    <a:srgbClr val="0B203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Учебный план</a:t>
              </a:r>
            </a:p>
          </p:txBody>
        </p:sp>
        <p:sp>
          <p:nvSpPr>
            <p:cNvPr id="31" name="Объект 2"/>
            <p:cNvSpPr txBox="1">
              <a:spLocks/>
            </p:cNvSpPr>
            <p:nvPr/>
          </p:nvSpPr>
          <p:spPr>
            <a:xfrm>
              <a:off x="10056386" y="8256493"/>
              <a:ext cx="5736064" cy="564482"/>
            </a:xfrm>
            <a:prstGeom prst="rect">
              <a:avLst/>
            </a:prstGeom>
          </p:spPr>
          <p:txBody>
            <a:bodyPr vert="horz" lIns="118443" tIns="59222" rIns="118443" bIns="59222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3109" dirty="0">
                  <a:solidFill>
                    <a:srgbClr val="0B203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Этап освоения учебного плана</a:t>
              </a:r>
            </a:p>
          </p:txBody>
        </p:sp>
        <p:sp>
          <p:nvSpPr>
            <p:cNvPr id="32" name="Объект 2"/>
            <p:cNvSpPr txBox="1">
              <a:spLocks/>
            </p:cNvSpPr>
            <p:nvPr/>
          </p:nvSpPr>
          <p:spPr>
            <a:xfrm>
              <a:off x="10754371" y="8911686"/>
              <a:ext cx="5038079" cy="564482"/>
            </a:xfrm>
            <a:prstGeom prst="rect">
              <a:avLst/>
            </a:prstGeom>
          </p:spPr>
          <p:txBody>
            <a:bodyPr vert="horz" lIns="118443" tIns="59222" rIns="118443" bIns="59222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3109" u="sng" dirty="0">
                  <a:solidFill>
                    <a:srgbClr val="0B203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Группа ученого </a:t>
              </a:r>
              <a:r>
                <a:rPr lang="ru-RU" sz="3109" u="sng" dirty="0" smtClean="0">
                  <a:solidFill>
                    <a:srgbClr val="0B203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плана</a:t>
              </a:r>
              <a:endParaRPr lang="ru-RU" sz="3109" u="sng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6" name="Соединительная линия уступом 35"/>
            <p:cNvCxnSpPr/>
            <p:nvPr/>
          </p:nvCxnSpPr>
          <p:spPr>
            <a:xfrm rot="16200000" flipH="1">
              <a:off x="9265662" y="7551717"/>
              <a:ext cx="531660" cy="221708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Соединительная линия уступом 37"/>
            <p:cNvCxnSpPr/>
            <p:nvPr/>
          </p:nvCxnSpPr>
          <p:spPr>
            <a:xfrm rot="16200000" flipH="1">
              <a:off x="9713788" y="8195537"/>
              <a:ext cx="531660" cy="221708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Соединительная линия уступом 38"/>
            <p:cNvCxnSpPr/>
            <p:nvPr/>
          </p:nvCxnSpPr>
          <p:spPr>
            <a:xfrm rot="16200000" flipH="1">
              <a:off x="10328690" y="8768246"/>
              <a:ext cx="504620" cy="346742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5829758" y="3600914"/>
            <a:ext cx="3295261" cy="570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9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Обучающийся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18304" y="4724408"/>
            <a:ext cx="3295261" cy="570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9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Учет движения</a:t>
            </a:r>
            <a:endParaRPr lang="ru-RU" sz="3109" b="1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6716" y="4690492"/>
            <a:ext cx="6159844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9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Освоение </a:t>
            </a:r>
            <a:br>
              <a:rPr lang="ru-RU" sz="3109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3109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образовательной программы</a:t>
            </a:r>
            <a:endParaRPr lang="ru-RU" sz="3109" b="1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2187856" y="8981572"/>
            <a:ext cx="3848506" cy="564482"/>
          </a:xfrm>
          <a:prstGeom prst="rect">
            <a:avLst/>
          </a:prstGeom>
        </p:spPr>
        <p:txBody>
          <a:bodyPr vert="horz" lIns="118443" tIns="59222" rIns="118443" bIns="5922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109" u="sng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Класс экстернат</a:t>
            </a:r>
            <a:endParaRPr lang="ru-RU" sz="3109" u="sng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 rot="16200000" flipH="1">
            <a:off x="1717428" y="8680197"/>
            <a:ext cx="593608" cy="25223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Стрелка углом 36"/>
          <p:cNvSpPr/>
          <p:nvPr/>
        </p:nvSpPr>
        <p:spPr>
          <a:xfrm flipV="1">
            <a:off x="8805336" y="4278370"/>
            <a:ext cx="922492" cy="90040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flipH="1" flipV="1">
            <a:off x="5368512" y="4310419"/>
            <a:ext cx="922492" cy="90040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10613434" y="8833665"/>
            <a:ext cx="5038079" cy="564482"/>
          </a:xfrm>
          <a:prstGeom prst="rect">
            <a:avLst/>
          </a:prstGeom>
        </p:spPr>
        <p:txBody>
          <a:bodyPr vert="horz" lIns="118443" tIns="59222" rIns="118443" bIns="5922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109" u="sng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</a:t>
            </a:r>
            <a:r>
              <a:rPr lang="ru-RU" sz="3109" u="sng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оток</a:t>
            </a:r>
            <a:endParaRPr lang="ru-RU" sz="3109" u="sng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rot="16200000" flipH="1">
            <a:off x="10102218" y="8684660"/>
            <a:ext cx="593608" cy="25223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8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597188"/>
            <a:chOff x="0" y="787599"/>
            <a:chExt cx="15792450" cy="35971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494460" y="1266611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49179" y="3042295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14" y="479012"/>
            <a:ext cx="7615846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Образовательная структура ОООД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281" y="3597188"/>
            <a:ext cx="10464799" cy="171433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приложении Движение обучающихся отображается образовательная структура, созданная в приложении «Учебные коллективы»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080" y="3847281"/>
            <a:ext cx="3205480" cy="41574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4753611" y="5333869"/>
            <a:ext cx="5854699" cy="2229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Уровни образования</a:t>
            </a:r>
          </a:p>
          <a:p>
            <a:pPr lvl="1"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Этапы обучения</a:t>
            </a:r>
          </a:p>
          <a:p>
            <a:pPr lvl="1"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Учебные коллективы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799354" y="8254857"/>
            <a:ext cx="14602390" cy="1559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приложении можно выполнять операции движения обучающихся: </a:t>
            </a: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прием, перевод, выбытие и формировать отчеты о контингенте</a:t>
            </a:r>
          </a:p>
        </p:txBody>
      </p:sp>
    </p:spTree>
    <p:extLst>
      <p:ext uri="{BB962C8B-B14F-4D97-AF65-F5344CB8AC3E}">
        <p14:creationId xmlns:p14="http://schemas.microsoft.com/office/powerpoint/2010/main" val="19656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597188"/>
            <a:chOff x="0" y="787599"/>
            <a:chExt cx="15792450" cy="35971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494460" y="1266611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49179" y="3042295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14" y="479012"/>
            <a:ext cx="7615846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Дополнительные разделы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5401" y="3663827"/>
            <a:ext cx="9598715" cy="161957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В приложении «Движение обучающихся» основным объектом является </a:t>
            </a:r>
            <a:r>
              <a:rPr lang="ru-RU" sz="3600" b="1" dirty="0" smtClean="0">
                <a:solidFill>
                  <a:srgbClr val="002060"/>
                </a:solidFill>
              </a:rPr>
              <a:t>ученик</a:t>
            </a:r>
            <a:endParaRPr lang="ru-RU" sz="3600" dirty="0" smtClean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endParaRPr lang="ru-RU" sz="4000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897" y="5724903"/>
            <a:ext cx="5449797" cy="220937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405401" y="6031964"/>
            <a:ext cx="3892376" cy="2793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Ученики, составляющие контингент ОУ, распределены по учебным коллективам</a:t>
            </a:r>
            <a:r>
              <a:rPr lang="ru-RU" sz="28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endParaRPr lang="ru-RU" sz="4000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730240" y="6456826"/>
            <a:ext cx="3942080" cy="1076960"/>
          </a:xfrm>
          <a:prstGeom prst="wedgeRoundRectCallout">
            <a:avLst>
              <a:gd name="adj1" fmla="val -89390"/>
              <a:gd name="adj2" fmla="val 3608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1545798" y="4808950"/>
            <a:ext cx="3308122" cy="1835690"/>
          </a:xfrm>
          <a:prstGeom prst="wedgeRoundRectCallout">
            <a:avLst>
              <a:gd name="adj1" fmla="val -127887"/>
              <a:gd name="adj2" fmla="val 2928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Поступающие учащиеся принимаются в </a:t>
            </a:r>
            <a:r>
              <a:rPr lang="ru-RU" sz="2000" b="1" dirty="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раздел </a:t>
            </a:r>
            <a:r>
              <a:rPr lang="ru-RU" sz="2000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Предварительный прием и не входят в </a:t>
            </a:r>
            <a:r>
              <a:rPr lang="ru-RU" sz="2000" b="1" dirty="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контингент</a:t>
            </a:r>
            <a:endParaRPr lang="ru-RU" sz="2000" b="1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8686537" y="8327658"/>
            <a:ext cx="6167383" cy="1835690"/>
          </a:xfrm>
          <a:prstGeom prst="wedgeRoundRectCallout">
            <a:avLst>
              <a:gd name="adj1" fmla="val -71620"/>
              <a:gd name="adj2" fmla="val -7698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777"/>
              </a:spcBef>
            </a:pPr>
            <a:r>
              <a:rPr lang="ru-RU" sz="2000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разделе «Выбывшие, окончившие, выпускники» для отчетов о контингенте важны записи учащихся, выбывших в текущем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35748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5741"/>
          <a:stretch/>
        </p:blipFill>
        <p:spPr>
          <a:xfrm>
            <a:off x="0" y="787599"/>
            <a:ext cx="15792450" cy="32462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744230" y="1367310"/>
            <a:ext cx="2907284" cy="290858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 sz="3212">
              <a:ln>
                <a:solidFill>
                  <a:srgbClr val="0B2030"/>
                </a:solidFill>
              </a:ln>
              <a:solidFill>
                <a:srgbClr val="0B203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98949" y="3142994"/>
            <a:ext cx="1342492" cy="1342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12">
              <a:solidFill>
                <a:srgbClr val="0B203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934" y="1367310"/>
            <a:ext cx="10293223" cy="2195090"/>
          </a:xfrm>
        </p:spPr>
        <p:txBody>
          <a:bodyPr>
            <a:normAutofit fontScale="90000"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автоматизация движения обучающихся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536630" y="5534870"/>
            <a:ext cx="9449349" cy="45438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9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Приём обучающегося в ОО, </a:t>
            </a:r>
            <a:r>
              <a:rPr lang="ru-RU" sz="3109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том числе с использованием импорта</a:t>
            </a:r>
            <a:endParaRPr lang="ru-RU" sz="3109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9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Перевод обучающегося в другой класс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9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Выбытие </a:t>
            </a:r>
            <a:r>
              <a:rPr lang="ru-RU" sz="3109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обучающегося из </a:t>
            </a:r>
            <a:r>
              <a:rPr lang="ru-RU" sz="3109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ОО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9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Формирование </a:t>
            </a:r>
            <a:r>
              <a:rPr lang="ru-RU" sz="3109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личного дела </a:t>
            </a:r>
            <a:r>
              <a:rPr lang="ru-RU" sz="3109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обучающегося</a:t>
            </a:r>
            <a:br>
              <a:rPr lang="ru-RU" sz="3109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3109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виде XML-файла</a:t>
            </a:r>
            <a:endParaRPr lang="ru-RU" sz="3109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9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Предварительный </a:t>
            </a:r>
            <a:r>
              <a:rPr lang="ru-RU" sz="3109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приём в ОО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9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Перевод на семейное образование</a:t>
            </a:r>
            <a:endParaRPr lang="ru-RU" sz="3109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40071" y="4650543"/>
            <a:ext cx="10062649" cy="7074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spcAft>
                <a:spcPts val="1800"/>
              </a:spcAft>
              <a:buNone/>
            </a:pP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Автоматизация учета движения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895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683429"/>
            <a:chOff x="0" y="787599"/>
            <a:chExt cx="15792450" cy="368342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8423" y="1352852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953142" y="3128536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458" y="1051135"/>
            <a:ext cx="10293223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отчеты о контингенте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176274" y="5075902"/>
            <a:ext cx="10119360" cy="458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Отчеты по контингенту ОООД, контингенту по уровню, этапу, учебному коллективу с использованием экспорта и нового списка</a:t>
            </a: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Типовые отчеты о наполняемости на любую дату текущего учебного года, сеть классов, разнообразные списки о приеме </a:t>
            </a:r>
            <a:r>
              <a:rPr lang="ru-RU" sz="32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 выбытии </a:t>
            </a:r>
            <a:endParaRPr lang="ru-RU" sz="3200" b="1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Использование сервиса Новый список для получения списков учащихся, отчетов и верификации данных об обучающихся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533940" y="3939017"/>
            <a:ext cx="12724569" cy="1082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777"/>
              </a:spcBef>
              <a:spcAft>
                <a:spcPts val="1800"/>
              </a:spcAft>
              <a:buNone/>
            </a:pPr>
            <a:r>
              <a:rPr lang="ru-RU" sz="48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Формирование отчетов о контингенте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3704"/>
          <a:stretch/>
        </p:blipFill>
        <p:spPr>
          <a:xfrm>
            <a:off x="785707" y="5277497"/>
            <a:ext cx="4217385" cy="321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0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597188"/>
            <a:chOff x="0" y="787599"/>
            <a:chExt cx="15792450" cy="35971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494460" y="1266611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49179" y="3042295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14" y="479012"/>
            <a:ext cx="7615846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Предварительный прием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761" y="3725237"/>
            <a:ext cx="13980159" cy="178781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 раздел «Предварительный прием» по параллелям заносятся учащиеся, поступающие в ОО. При переводе года эти учащиеся распределяются по классам и автоматически зачисляются в указанный класс. </a:t>
            </a:r>
            <a:endParaRPr lang="ru-RU" sz="3200" b="1" dirty="0" smtClean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032322" y="7481316"/>
            <a:ext cx="12915780" cy="129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Для приема учащихся используется командная кнопка, которая доступна при выделении этапа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240" y="5992067"/>
            <a:ext cx="4998236" cy="9591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027" y="8277474"/>
            <a:ext cx="7077075" cy="1457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957908" y="6309213"/>
            <a:ext cx="8920479" cy="71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Перед приемом учащихся нужно создать этапы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597188"/>
            <a:chOff x="0" y="787599"/>
            <a:chExt cx="15792450" cy="35971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494460" y="1266611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49179" y="3042295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14" y="479012"/>
            <a:ext cx="7615846" cy="2195090"/>
          </a:xfrm>
        </p:spPr>
        <p:txBody>
          <a:bodyPr>
            <a:normAutofit fontScale="90000"/>
          </a:bodyPr>
          <a:lstStyle/>
          <a:p>
            <a:pPr algn="r"/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Импорт данных в Предварительный прием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665" y="3626656"/>
            <a:ext cx="14041119" cy="72454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В раздел «Предварительный </a:t>
            </a:r>
            <a:r>
              <a:rPr lang="ru-RU" sz="4400" b="1" dirty="0">
                <a:solidFill>
                  <a:srgbClr val="002060"/>
                </a:solidFill>
              </a:rPr>
              <a:t>прием» </a:t>
            </a:r>
            <a:r>
              <a:rPr lang="ru-RU" sz="4400" b="1" dirty="0" smtClean="0">
                <a:solidFill>
                  <a:srgbClr val="002060"/>
                </a:solidFill>
              </a:rPr>
              <a:t>данные заносятся 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12766" y="5624582"/>
            <a:ext cx="7433954" cy="129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</a:rPr>
              <a:t>Путем </a:t>
            </a:r>
            <a:r>
              <a:rPr lang="ru-RU" sz="3200" b="1" dirty="0" smtClean="0">
                <a:solidFill>
                  <a:srgbClr val="002060"/>
                </a:solidFill>
              </a:rPr>
              <a:t>Импорта данных из файла </a:t>
            </a:r>
            <a:r>
              <a:rPr lang="en-US" sz="3200" b="1" dirty="0" smtClean="0">
                <a:solidFill>
                  <a:srgbClr val="002060"/>
                </a:solidFill>
              </a:rPr>
              <a:t>Excel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075" y="6505491"/>
            <a:ext cx="5743575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971" y="5314819"/>
            <a:ext cx="6269880" cy="4124714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211513" y="4601074"/>
            <a:ext cx="10838248" cy="655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вручную</a:t>
            </a:r>
            <a:r>
              <a:rPr lang="ru-RU" sz="3200" dirty="0" smtClean="0">
                <a:solidFill>
                  <a:srgbClr val="002060"/>
                </a:solidFill>
              </a:rPr>
              <a:t> в форму ввода непосредственно в </a:t>
            </a:r>
            <a:r>
              <a:rPr lang="ru-RU" sz="3200" b="1" dirty="0" smtClean="0">
                <a:solidFill>
                  <a:srgbClr val="002060"/>
                </a:solidFill>
              </a:rPr>
              <a:t>ИС Параграф </a:t>
            </a:r>
            <a:endParaRPr lang="ru-RU" sz="3200" b="1" dirty="0" smtClean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438399" y="8619372"/>
            <a:ext cx="4585627" cy="1184370"/>
          </a:xfrm>
          <a:prstGeom prst="wedgeRoundRectCallout">
            <a:avLst>
              <a:gd name="adj1" fmla="val 76850"/>
              <a:gd name="adj2" fmla="val 463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>
                <a:solidFill>
                  <a:srgbClr val="002060"/>
                </a:solidFill>
              </a:rPr>
              <a:t>Путем </a:t>
            </a:r>
            <a:r>
              <a:rPr lang="ru-RU" sz="2800" b="1" dirty="0">
                <a:solidFill>
                  <a:srgbClr val="002060"/>
                </a:solidFill>
              </a:rPr>
              <a:t>Импорта данных из файла </a:t>
            </a:r>
            <a:r>
              <a:rPr lang="en-US" sz="2800" b="1" dirty="0" smtClean="0">
                <a:solidFill>
                  <a:srgbClr val="002060"/>
                </a:solidFill>
              </a:rPr>
              <a:t>XML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597188"/>
            <a:chOff x="0" y="787599"/>
            <a:chExt cx="15792450" cy="35971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494460" y="1266611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49179" y="3042295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14" y="479012"/>
            <a:ext cx="7615846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Выбывшие выпускники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081" y="3725237"/>
            <a:ext cx="9103359" cy="277745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 разделе «Выбывшие окончившие, выпускники» данные сгруппированы 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по учебным годам 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и годам окончания</a:t>
            </a:r>
            <a:endParaRPr lang="ru-RU" sz="3200" b="1" dirty="0" smtClean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1479051" y="5754014"/>
            <a:ext cx="4197748" cy="3894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Для получения списков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статистических данных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из этого раздела используются стандартные приемы экспорта и формирования списков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614" y="5021909"/>
            <a:ext cx="5715798" cy="4848902"/>
          </a:xfrm>
          <a:prstGeom prst="rect">
            <a:avLst/>
          </a:prstGeom>
        </p:spPr>
      </p:pic>
      <p:sp>
        <p:nvSpPr>
          <p:cNvPr id="10" name="Выгнутая вправо стрелка 9"/>
          <p:cNvSpPr/>
          <p:nvPr/>
        </p:nvSpPr>
        <p:spPr>
          <a:xfrm>
            <a:off x="10594412" y="6217920"/>
            <a:ext cx="566603" cy="2966720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2703</TotalTime>
  <Words>439</Words>
  <Application>Microsoft Office PowerPoint</Application>
  <PresentationFormat>Произвольный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Poiret One</vt:lpstr>
      <vt:lpstr>Segoe UI Semilight</vt:lpstr>
      <vt:lpstr>Wingdings</vt:lpstr>
      <vt:lpstr>Тема Office</vt:lpstr>
      <vt:lpstr>Презентация PowerPoint</vt:lpstr>
      <vt:lpstr>ИС «Параграф» учебная деятельность</vt:lpstr>
      <vt:lpstr>Образовательная структура ОООД</vt:lpstr>
      <vt:lpstr>Дополнительные разделы</vt:lpstr>
      <vt:lpstr>ИС «Параграф» автоматизация движения обучающихся</vt:lpstr>
      <vt:lpstr>ИС «Параграф» отчеты о контингенте</vt:lpstr>
      <vt:lpstr>Предварительный прием</vt:lpstr>
      <vt:lpstr>Импорт данных в Предварительный прием</vt:lpstr>
      <vt:lpstr>Выбывшие выпускники</vt:lpstr>
      <vt:lpstr>Личное дело ученика</vt:lpstr>
      <vt:lpstr>ИС «Параграф» надомное обучение</vt:lpstr>
      <vt:lpstr>ИС «Параграф» семейное обучение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Ирина</cp:lastModifiedBy>
  <cp:revision>215</cp:revision>
  <dcterms:created xsi:type="dcterms:W3CDTF">2020-04-13T07:39:30Z</dcterms:created>
  <dcterms:modified xsi:type="dcterms:W3CDTF">2020-05-18T06:59:49Z</dcterms:modified>
</cp:coreProperties>
</file>